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300" r:id="rId2"/>
    <p:sldId id="323" r:id="rId3"/>
    <p:sldId id="341" r:id="rId4"/>
    <p:sldId id="342" r:id="rId5"/>
    <p:sldId id="343" r:id="rId6"/>
    <p:sldId id="344" r:id="rId7"/>
    <p:sldId id="345" r:id="rId8"/>
    <p:sldId id="346" r:id="rId9"/>
    <p:sldId id="347" r:id="rId10"/>
    <p:sldId id="348" r:id="rId11"/>
    <p:sldId id="349" r:id="rId12"/>
    <p:sldId id="327" r:id="rId13"/>
  </p:sldIdLst>
  <p:sldSz cx="12192000" cy="6858000"/>
  <p:notesSz cx="6858000" cy="9144000"/>
  <p:embeddedFontLst>
    <p:embeddedFont>
      <p:font typeface="Atkinson Hyperlegible" pitchFamily="2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" panose="02040503050406030204" pitchFamily="18" charset="0"/>
      <p:regular r:id="rId23"/>
      <p:bold r:id="rId24"/>
      <p:italic r:id="rId25"/>
      <p:boldItalic r:id="rId26"/>
    </p:embeddedFont>
  </p:embeddedFontLst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B09C"/>
    <a:srgbClr val="595959"/>
    <a:srgbClr val="98D7CE"/>
    <a:srgbClr val="BAECE4"/>
    <a:srgbClr val="C7DDF1"/>
    <a:srgbClr val="DEEBF7"/>
    <a:srgbClr val="B3C0E2"/>
    <a:srgbClr val="262626"/>
    <a:srgbClr val="F2F2F2"/>
    <a:srgbClr val="FBAD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82" autoAdjust="0"/>
    <p:restoredTop sz="60131" autoAdjust="0"/>
  </p:normalViewPr>
  <p:slideViewPr>
    <p:cSldViewPr snapToGrid="0">
      <p:cViewPr varScale="1">
        <p:scale>
          <a:sx n="68" d="100"/>
          <a:sy n="68" d="100"/>
        </p:scale>
        <p:origin x="1908" y="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5448C-9631-42E7-A042-829907BF31F8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1D9D50-C061-45AE-A04B-DE5F593CE4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953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Welcome to Unit 3 of Module 5.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379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Select “2” for “NO” if the respondent tells you that the item is not in working order. </a:t>
            </a:r>
          </a:p>
          <a:p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If the item is available but is not functioning, it will be marked as “1” “OBSERVED” OR “2” “REPORTED, NOT SEEN” and as “NOT FUNCTIONAL”. 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 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The program implication of having equipment that is not functional is different to that of not having equipment. 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34700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Select “8” for “DON’T KNOW” if:</a:t>
            </a:r>
          </a:p>
          <a:p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mbria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the respondent is not certain whether the item is in working condition; and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the data collector cannot verify whether it is functional.</a:t>
            </a:r>
          </a:p>
          <a:p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mbria" panose="02040503050406030204" pitchFamily="18" charset="0"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For example, the place where the item is stored may be locked and cannot be accessed at the time of the survey. </a:t>
            </a:r>
          </a:p>
          <a:p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95565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have now completed Unit 3.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next unit, we will look at data collection on availability of medicines and commodities.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try the practice exercises.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4917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this unit, you will be able to correctly assess and record data on equipment availability and functionality at various service sites within a health facility.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222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any equipment considered essential for service provision, the questionnaire will have questions regarding its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availability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functionality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6182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Question 1225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focuses on equipment, and questions about equipment are displayed as a response table with: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list of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equipment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presented in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and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availability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functionality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presented in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0031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“availability”, the interviewer has three response options: </a:t>
            </a:r>
          </a:p>
          <a:p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“OBSERVED”;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“REPORTED, BUT NOT SEEN”; and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“NOT AVAILABLE”.</a:t>
            </a:r>
          </a:p>
          <a:p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also saw these options in the unit on site conditions. </a:t>
            </a:r>
          </a:p>
          <a:p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029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“functionality” the interviewer also has three response options: </a:t>
            </a:r>
          </a:p>
          <a:p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“YES”;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“NO”; and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“DON’T KNOW”.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1818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The “availability” columns should be checked following the process we discussed in Unit 1. 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 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However, if the equipment 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is available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, instead of going to the next item, the skip patterns will take you to “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functionality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”. 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 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Therefore, for the “1” “OBSERVED” or “2” “REPORTED, NOT SEEN” equipment, you will need to determine if the item is in </a:t>
            </a: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working condition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. 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1977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For the “3” “NOT AVAILABLE” option, the skip pattern will not make you ask for functionality. </a:t>
            </a:r>
          </a:p>
          <a:p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mbria" panose="02040503050406030204" pitchFamily="18" charset="0"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If the item is “NOT AVAILABLE”, verify that the staff is not reporting “NOT AVAILABLE” when in fact the item is present but “non-functioning”.</a:t>
            </a:r>
          </a:p>
          <a:p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026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Now we are going to look into equipment functionality.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 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For the “OBSERVED” or “REPORTED, NOT SEEN” equipment, you will go to column B. 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 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Select “1” for “YES” if the respondent tells you that the item is functioning. Although observed functioning is desired, it is usually not practical to ask the staff to start a generator or major laboratory equipment. So reported functionality is enough. Items that require batteries must have functional batteries to be marked as functional.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mbria" panose="02040503050406030204" pitchFamily="18" charset="0"/>
              </a:rPr>
              <a:t> </a:t>
            </a:r>
            <a:endParaRPr lang="en-GB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777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979F1-05A3-4387-9047-8268792CE6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9257D8-8E90-4BD3-BD75-EC6A1FDFC2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1270674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E7B00-9E38-48BD-BD42-585E5B855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62318-839A-4DDB-AF7F-45DACAE6C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987B4-2514-406D-B06A-514A36A974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EC6CB-FB4B-4747-A6C9-07B449B88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30FBF-9DC0-41DC-B410-5E37DDED0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864880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554561-7F4C-422F-8E1F-711420A6B4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54B118-3C98-497F-B8E6-AEBCC31A99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9668B-8E65-4318-9CEE-0F1452AD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DDD7F-A795-48C9-A231-763010EBF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3A3BD-0C69-402D-A27C-A44D40452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046886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E6A1C-CFCE-4465-ABAA-B8C208D21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C2C64-E46C-497D-8F72-DC94C614A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0DD8F-9785-4942-ACD0-C6B973D8EF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E645A-8142-4BF4-AAEA-2FBD85F0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24A14-094F-464A-B7D7-1E73DADE4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98181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4BEEE-DAE7-4F47-8541-54166AF1B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12E93-C960-4135-8A27-F88922A9C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B0224-69A1-4B8A-9CFB-05EA2A0E12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EA8A2-0B04-40FB-8BDB-6D62EAEF7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393D8-AEEE-4AA2-BCB6-53E8C3FD0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388247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BC8C3-7C4A-4EE6-B177-515F3C8AE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43D30-0AED-4F72-8850-D78E9DA62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DBDC9-5432-419C-81D3-7339C35C6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C437F-64CD-4199-9402-DB1AC56586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DE094F-4283-4248-A6E4-76FAA6531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3E755-361D-4A07-9A04-F3672E0B4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06574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BF21F-A968-449D-9FA2-CD5BD9EEE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07DC4-998D-4CFC-8745-1C33E9C6F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33E50B-6A8C-4134-8F3C-2EBD034B6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0FA19B-EC28-42AD-970C-0FBA3DF7C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7156B2-52AE-4203-82A9-0A3A38D4EC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B79C6-97D2-47ED-9D6F-89F52B67B6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088382-302A-42A5-96FC-00CD76AF2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3C413-632F-487F-A064-ECCFF20CC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285609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FE986-CC09-40CB-8794-728D3A4D5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1C4580-E0E0-410E-A8EF-5596354241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0021B1-B1A5-4390-9931-62B9973AD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EE1ED0-6B72-4D34-AF65-543DAD8F5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505985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1B427D-848C-4440-B914-46185C91A9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E70E5F-7E9C-4E79-B83A-F4E7F1647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BC04C-EDBB-432A-BF79-45E0343C5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923972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1281D-9C7D-4187-9515-3D6F62106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45368-E801-4D4A-B2F4-A47CEC9BB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DDBD52-441C-459D-BF68-BD401B80A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469C6-7A38-4890-B220-CFCECB42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6B9655-B326-4380-AD04-96DBAA6BC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750C96-C745-4135-AE92-FA4AE6EC7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9383526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7FD55-E903-4166-B501-905B0C2BA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2E65C9-DDAA-466A-A6FC-7D116EDC8C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AA80B-212E-41D3-87AF-FC58A5D07A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63AF25-52CF-4127-AE62-8E55B6DAE2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19/01/2023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94994E-CCCB-42D2-A6E5-F7BFB558C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6B599-E99E-4B76-A90C-C8233724F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453919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AB451-C634-4A9E-BFB0-9D91D0869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2FA12-8D9E-475C-A9D6-5357EB51C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2613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BB4486-8548-7693-0F10-43CD15A9C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225" y="236365"/>
            <a:ext cx="2141567" cy="65585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EFF31C0-596D-4351-B46F-8440B6312256}"/>
              </a:ext>
            </a:extLst>
          </p:cNvPr>
          <p:cNvGrpSpPr/>
          <p:nvPr/>
        </p:nvGrpSpPr>
        <p:grpSpPr>
          <a:xfrm>
            <a:off x="1" y="1805920"/>
            <a:ext cx="12175670" cy="3243080"/>
            <a:chOff x="1" y="1805920"/>
            <a:chExt cx="12175670" cy="324308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73EB9B5-8DB0-C2BA-6F75-5397B8DDBBCD}"/>
                </a:ext>
              </a:extLst>
            </p:cNvPr>
            <p:cNvGrpSpPr/>
            <p:nvPr/>
          </p:nvGrpSpPr>
          <p:grpSpPr>
            <a:xfrm>
              <a:off x="3225226" y="1805920"/>
              <a:ext cx="8950445" cy="3240000"/>
              <a:chOff x="3225226" y="1805920"/>
              <a:chExt cx="8950445" cy="3240000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209C60B-4EAE-983B-EB90-2186CBA79AFC}"/>
                  </a:ext>
                </a:extLst>
              </p:cNvPr>
              <p:cNvSpPr/>
              <p:nvPr/>
            </p:nvSpPr>
            <p:spPr>
              <a:xfrm>
                <a:off x="3225226" y="1805920"/>
                <a:ext cx="8950445" cy="3240000"/>
              </a:xfrm>
              <a:prstGeom prst="rect">
                <a:avLst/>
              </a:prstGeom>
              <a:solidFill>
                <a:srgbClr val="25B1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7A08889B-A57A-D7C8-EAE7-BACEAFFB47D7}"/>
                  </a:ext>
                </a:extLst>
              </p:cNvPr>
              <p:cNvGrpSpPr/>
              <p:nvPr/>
            </p:nvGrpSpPr>
            <p:grpSpPr>
              <a:xfrm>
                <a:off x="3497856" y="2675227"/>
                <a:ext cx="8363936" cy="1508444"/>
                <a:chOff x="3029663" y="2891869"/>
                <a:chExt cx="8363936" cy="1508444"/>
              </a:xfrm>
            </p:grpSpPr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6C5CA4A5-1A67-5576-0CC7-176E1C118893}"/>
                    </a:ext>
                  </a:extLst>
                </p:cNvPr>
                <p:cNvSpPr txBox="1"/>
                <p:nvPr/>
              </p:nvSpPr>
              <p:spPr>
                <a:xfrm>
                  <a:off x="3029663" y="2891869"/>
                  <a:ext cx="4720763" cy="59586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b">
                  <a:spAutoFit/>
                </a:bodyPr>
                <a:lstStyle>
                  <a:lvl1pPr algn="r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en-GB" sz="3600" dirty="0"/>
                    <a:t>Unit 3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8E7EEC0C-39AC-6792-600F-2FF2EFB7D9EB}"/>
                    </a:ext>
                  </a:extLst>
                </p:cNvPr>
                <p:cNvSpPr txBox="1"/>
                <p:nvPr/>
              </p:nvSpPr>
              <p:spPr>
                <a:xfrm>
                  <a:off x="3029663" y="3636642"/>
                  <a:ext cx="8363936" cy="763671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b">
                  <a:spAutoFit/>
                </a:bodyPr>
                <a:lstStyle>
                  <a:lvl1pPr algn="r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en-GB" sz="4800" dirty="0"/>
                    <a:t>Equipment</a:t>
                  </a:r>
                </a:p>
              </p:txBody>
            </p:sp>
          </p:grp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7EE406-88EA-4B8D-8328-47404BB29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3" y="1807445"/>
              <a:ext cx="3243079" cy="3240031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00676917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BCBF8E-BFEA-5DE3-961B-2FFBA2002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510907"/>
            <a:ext cx="12192000" cy="1836186"/>
          </a:xfrm>
          <a:prstGeom prst="rect">
            <a:avLst/>
          </a:prstGeom>
        </p:spPr>
      </p:pic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963875" cy="611122"/>
            <a:chOff x="-1235" y="-815"/>
            <a:chExt cx="10963875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1022849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Equipment availability and functionality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8" name="mod highlight 01">
            <a:extLst>
              <a:ext uri="{FF2B5EF4-FFF2-40B4-BE49-F238E27FC236}">
                <a16:creationId xmlns:a16="http://schemas.microsoft.com/office/drawing/2014/main" id="{8F6E832D-C316-B63B-8AB8-D0E7481925C2}"/>
              </a:ext>
            </a:extLst>
          </p:cNvPr>
          <p:cNvSpPr/>
          <p:nvPr/>
        </p:nvSpPr>
        <p:spPr>
          <a:xfrm>
            <a:off x="9251575" y="2486127"/>
            <a:ext cx="2940423" cy="40576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arrow1 mod">
            <a:extLst>
              <a:ext uri="{FF2B5EF4-FFF2-40B4-BE49-F238E27FC236}">
                <a16:creationId xmlns:a16="http://schemas.microsoft.com/office/drawing/2014/main" id="{E9EC4C82-189F-FB24-326E-AEB66DCC3DD1}"/>
              </a:ext>
            </a:extLst>
          </p:cNvPr>
          <p:cNvSpPr/>
          <p:nvPr/>
        </p:nvSpPr>
        <p:spPr>
          <a:xfrm rot="5400000" flipV="1">
            <a:off x="10442798" y="1987434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mod highlight 01">
            <a:extLst>
              <a:ext uri="{FF2B5EF4-FFF2-40B4-BE49-F238E27FC236}">
                <a16:creationId xmlns:a16="http://schemas.microsoft.com/office/drawing/2014/main" id="{7F75DB54-5ED0-A8EB-A70A-5F0BF18E236A}"/>
              </a:ext>
            </a:extLst>
          </p:cNvPr>
          <p:cNvSpPr/>
          <p:nvPr/>
        </p:nvSpPr>
        <p:spPr>
          <a:xfrm>
            <a:off x="5633891" y="2902109"/>
            <a:ext cx="1081229" cy="783844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mod highlight 01">
            <a:extLst>
              <a:ext uri="{FF2B5EF4-FFF2-40B4-BE49-F238E27FC236}">
                <a16:creationId xmlns:a16="http://schemas.microsoft.com/office/drawing/2014/main" id="{1AEA2A7E-7DB1-3732-B9B2-19687B8F13FA}"/>
              </a:ext>
            </a:extLst>
          </p:cNvPr>
          <p:cNvSpPr/>
          <p:nvPr/>
        </p:nvSpPr>
        <p:spPr>
          <a:xfrm>
            <a:off x="6715120" y="2902109"/>
            <a:ext cx="1259795" cy="77631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green01">
            <a:extLst>
              <a:ext uri="{FF2B5EF4-FFF2-40B4-BE49-F238E27FC236}">
                <a16:creationId xmlns:a16="http://schemas.microsoft.com/office/drawing/2014/main" id="{B880204B-1B40-1BDE-A775-BDB19CFC9F9C}"/>
              </a:ext>
            </a:extLst>
          </p:cNvPr>
          <p:cNvSpPr/>
          <p:nvPr/>
        </p:nvSpPr>
        <p:spPr>
          <a:xfrm>
            <a:off x="5638500" y="3724046"/>
            <a:ext cx="915000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green01">
            <a:extLst>
              <a:ext uri="{FF2B5EF4-FFF2-40B4-BE49-F238E27FC236}">
                <a16:creationId xmlns:a16="http://schemas.microsoft.com/office/drawing/2014/main" id="{09FE4811-A366-2AB0-C6C9-EFEBDBE874A9}"/>
              </a:ext>
            </a:extLst>
          </p:cNvPr>
          <p:cNvSpPr/>
          <p:nvPr/>
        </p:nvSpPr>
        <p:spPr>
          <a:xfrm>
            <a:off x="6877001" y="3724046"/>
            <a:ext cx="915000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green01">
            <a:extLst>
              <a:ext uri="{FF2B5EF4-FFF2-40B4-BE49-F238E27FC236}">
                <a16:creationId xmlns:a16="http://schemas.microsoft.com/office/drawing/2014/main" id="{05460314-A041-E718-8F9A-F823B324F20A}"/>
              </a:ext>
            </a:extLst>
          </p:cNvPr>
          <p:cNvSpPr/>
          <p:nvPr/>
        </p:nvSpPr>
        <p:spPr>
          <a:xfrm>
            <a:off x="10454018" y="3727862"/>
            <a:ext cx="720322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0F9A9C-FAFA-0D17-E64E-B75B444C961A}"/>
              </a:ext>
            </a:extLst>
          </p:cNvPr>
          <p:cNvSpPr txBox="1"/>
          <p:nvPr/>
        </p:nvSpPr>
        <p:spPr>
          <a:xfrm>
            <a:off x="689568" y="5054393"/>
            <a:ext cx="11068991" cy="993981"/>
          </a:xfrm>
          <a:prstGeom prst="rect">
            <a:avLst/>
          </a:prstGeom>
          <a:solidFill>
            <a:srgbClr val="31B09C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/>
              <a:t>The program implication of having equipment that is not functional is different to that of not having equipment.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84EF9A-978D-C2D5-8598-0A630CE4E67F}"/>
              </a:ext>
            </a:extLst>
          </p:cNvPr>
          <p:cNvSpPr/>
          <p:nvPr/>
        </p:nvSpPr>
        <p:spPr>
          <a:xfrm>
            <a:off x="609313" y="5054394"/>
            <a:ext cx="124837" cy="993980"/>
          </a:xfrm>
          <a:prstGeom prst="rect">
            <a:avLst/>
          </a:prstGeom>
          <a:solidFill>
            <a:srgbClr val="1B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itle 2 reported">
            <a:extLst>
              <a:ext uri="{FF2B5EF4-FFF2-40B4-BE49-F238E27FC236}">
                <a16:creationId xmlns:a16="http://schemas.microsoft.com/office/drawing/2014/main" id="{2A8AC2F7-4291-4B7E-87B3-8BD5E061C78F}"/>
              </a:ext>
            </a:extLst>
          </p:cNvPr>
          <p:cNvSpPr txBox="1"/>
          <p:nvPr/>
        </p:nvSpPr>
        <p:spPr>
          <a:xfrm>
            <a:off x="885600" y="911869"/>
            <a:ext cx="10273374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rgbClr val="31B09C"/>
                </a:solidFill>
              </a:rPr>
              <a:t>“2” for “NO”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75798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8" grpId="0" animBg="1"/>
      <p:bldP spid="29" grpId="0" animBg="1"/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BCBF8E-BFEA-5DE3-961B-2FFBA2002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510907"/>
            <a:ext cx="12192000" cy="1836186"/>
          </a:xfrm>
          <a:prstGeom prst="rect">
            <a:avLst/>
          </a:prstGeom>
        </p:spPr>
      </p:pic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963875" cy="611122"/>
            <a:chOff x="-1235" y="-815"/>
            <a:chExt cx="10963875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1022849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Equipment availability and functionality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8" name="mod highlight 01">
            <a:extLst>
              <a:ext uri="{FF2B5EF4-FFF2-40B4-BE49-F238E27FC236}">
                <a16:creationId xmlns:a16="http://schemas.microsoft.com/office/drawing/2014/main" id="{8F6E832D-C316-B63B-8AB8-D0E7481925C2}"/>
              </a:ext>
            </a:extLst>
          </p:cNvPr>
          <p:cNvSpPr/>
          <p:nvPr/>
        </p:nvSpPr>
        <p:spPr>
          <a:xfrm>
            <a:off x="9251575" y="2486127"/>
            <a:ext cx="2940423" cy="40576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arrow1 mod">
            <a:extLst>
              <a:ext uri="{FF2B5EF4-FFF2-40B4-BE49-F238E27FC236}">
                <a16:creationId xmlns:a16="http://schemas.microsoft.com/office/drawing/2014/main" id="{E9EC4C82-189F-FB24-326E-AEB66DCC3DD1}"/>
              </a:ext>
            </a:extLst>
          </p:cNvPr>
          <p:cNvSpPr/>
          <p:nvPr/>
        </p:nvSpPr>
        <p:spPr>
          <a:xfrm rot="5400000" flipV="1">
            <a:off x="10442798" y="1987434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mod highlight 01">
            <a:extLst>
              <a:ext uri="{FF2B5EF4-FFF2-40B4-BE49-F238E27FC236}">
                <a16:creationId xmlns:a16="http://schemas.microsoft.com/office/drawing/2014/main" id="{7F75DB54-5ED0-A8EB-A70A-5F0BF18E236A}"/>
              </a:ext>
            </a:extLst>
          </p:cNvPr>
          <p:cNvSpPr/>
          <p:nvPr/>
        </p:nvSpPr>
        <p:spPr>
          <a:xfrm>
            <a:off x="5633891" y="2902109"/>
            <a:ext cx="1081229" cy="783844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mod highlight 01">
            <a:extLst>
              <a:ext uri="{FF2B5EF4-FFF2-40B4-BE49-F238E27FC236}">
                <a16:creationId xmlns:a16="http://schemas.microsoft.com/office/drawing/2014/main" id="{1AEA2A7E-7DB1-3732-B9B2-19687B8F13FA}"/>
              </a:ext>
            </a:extLst>
          </p:cNvPr>
          <p:cNvSpPr/>
          <p:nvPr/>
        </p:nvSpPr>
        <p:spPr>
          <a:xfrm>
            <a:off x="6715120" y="2902109"/>
            <a:ext cx="1259795" cy="77631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green01">
            <a:extLst>
              <a:ext uri="{FF2B5EF4-FFF2-40B4-BE49-F238E27FC236}">
                <a16:creationId xmlns:a16="http://schemas.microsoft.com/office/drawing/2014/main" id="{B880204B-1B40-1BDE-A775-BDB19CFC9F9C}"/>
              </a:ext>
            </a:extLst>
          </p:cNvPr>
          <p:cNvSpPr/>
          <p:nvPr/>
        </p:nvSpPr>
        <p:spPr>
          <a:xfrm>
            <a:off x="5638500" y="3724046"/>
            <a:ext cx="915000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green01">
            <a:extLst>
              <a:ext uri="{FF2B5EF4-FFF2-40B4-BE49-F238E27FC236}">
                <a16:creationId xmlns:a16="http://schemas.microsoft.com/office/drawing/2014/main" id="{09FE4811-A366-2AB0-C6C9-EFEBDBE874A9}"/>
              </a:ext>
            </a:extLst>
          </p:cNvPr>
          <p:cNvSpPr/>
          <p:nvPr/>
        </p:nvSpPr>
        <p:spPr>
          <a:xfrm>
            <a:off x="6877001" y="3724046"/>
            <a:ext cx="915000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green01">
            <a:extLst>
              <a:ext uri="{FF2B5EF4-FFF2-40B4-BE49-F238E27FC236}">
                <a16:creationId xmlns:a16="http://schemas.microsoft.com/office/drawing/2014/main" id="{05460314-A041-E718-8F9A-F823B324F20A}"/>
              </a:ext>
            </a:extLst>
          </p:cNvPr>
          <p:cNvSpPr/>
          <p:nvPr/>
        </p:nvSpPr>
        <p:spPr>
          <a:xfrm>
            <a:off x="11330318" y="3727862"/>
            <a:ext cx="720322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bulletText1">
            <a:extLst>
              <a:ext uri="{FF2B5EF4-FFF2-40B4-BE49-F238E27FC236}">
                <a16:creationId xmlns:a16="http://schemas.microsoft.com/office/drawing/2014/main" id="{5273A9E2-42E1-344D-8118-53EEF489F973}"/>
              </a:ext>
            </a:extLst>
          </p:cNvPr>
          <p:cNvSpPr txBox="1"/>
          <p:nvPr/>
        </p:nvSpPr>
        <p:spPr>
          <a:xfrm>
            <a:off x="1380471" y="4691407"/>
            <a:ext cx="10335775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respondent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not certain whether the item is in working condition</a:t>
            </a:r>
          </a:p>
        </p:txBody>
      </p:sp>
      <p:sp>
        <p:nvSpPr>
          <p:cNvPr id="4" name="bulletText2">
            <a:extLst>
              <a:ext uri="{FF2B5EF4-FFF2-40B4-BE49-F238E27FC236}">
                <a16:creationId xmlns:a16="http://schemas.microsoft.com/office/drawing/2014/main" id="{AEB470F5-F885-4C8F-0AD7-BE6874C9A3BE}"/>
              </a:ext>
            </a:extLst>
          </p:cNvPr>
          <p:cNvSpPr txBox="1"/>
          <p:nvPr/>
        </p:nvSpPr>
        <p:spPr>
          <a:xfrm>
            <a:off x="1380471" y="5451376"/>
            <a:ext cx="9759428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collector 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cannot verify whether it is functional</a:t>
            </a:r>
          </a:p>
        </p:txBody>
      </p:sp>
      <p:pic>
        <p:nvPicPr>
          <p:cNvPr id="5" name="bullet01">
            <a:extLst>
              <a:ext uri="{FF2B5EF4-FFF2-40B4-BE49-F238E27FC236}">
                <a16:creationId xmlns:a16="http://schemas.microsoft.com/office/drawing/2014/main" id="{F25C9F89-C9B5-228E-B911-1000F18D62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01" y="4861039"/>
            <a:ext cx="117692" cy="122400"/>
          </a:xfrm>
          <a:prstGeom prst="rect">
            <a:avLst/>
          </a:prstGeom>
        </p:spPr>
      </p:pic>
      <p:pic>
        <p:nvPicPr>
          <p:cNvPr id="6" name="bullet02">
            <a:extLst>
              <a:ext uri="{FF2B5EF4-FFF2-40B4-BE49-F238E27FC236}">
                <a16:creationId xmlns:a16="http://schemas.microsoft.com/office/drawing/2014/main" id="{328761DE-42EF-7AEE-76AA-86B6014958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01" y="5636557"/>
            <a:ext cx="117692" cy="122400"/>
          </a:xfrm>
          <a:prstGeom prst="rect">
            <a:avLst/>
          </a:prstGeom>
        </p:spPr>
      </p:pic>
      <p:sp>
        <p:nvSpPr>
          <p:cNvPr id="26" name="title 2 reported">
            <a:extLst>
              <a:ext uri="{FF2B5EF4-FFF2-40B4-BE49-F238E27FC236}">
                <a16:creationId xmlns:a16="http://schemas.microsoft.com/office/drawing/2014/main" id="{6B2C3696-03F6-496B-9A14-AFD7449FD8D2}"/>
              </a:ext>
            </a:extLst>
          </p:cNvPr>
          <p:cNvSpPr txBox="1"/>
          <p:nvPr/>
        </p:nvSpPr>
        <p:spPr>
          <a:xfrm>
            <a:off x="885600" y="911869"/>
            <a:ext cx="10273374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rgbClr val="31B09C"/>
                </a:solidFill>
              </a:rPr>
              <a:t>“8” for “DON’T KNOW”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54446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" grpId="0"/>
      <p:bldP spid="4" grpId="0"/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B1B7C6B9-D03A-9C24-1D70-4EFD1EB0386E}"/>
              </a:ext>
            </a:extLst>
          </p:cNvPr>
          <p:cNvGrpSpPr/>
          <p:nvPr/>
        </p:nvGrpSpPr>
        <p:grpSpPr>
          <a:xfrm>
            <a:off x="1" y="1805920"/>
            <a:ext cx="12175670" cy="3243080"/>
            <a:chOff x="1" y="1805920"/>
            <a:chExt cx="12175670" cy="324308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722E496-F0A4-4BBC-8A7E-23EC7AF1D461}"/>
                </a:ext>
              </a:extLst>
            </p:cNvPr>
            <p:cNvSpPr/>
            <p:nvPr/>
          </p:nvSpPr>
          <p:spPr>
            <a:xfrm>
              <a:off x="3225226" y="1805920"/>
              <a:ext cx="8950445" cy="3240000"/>
            </a:xfrm>
            <a:prstGeom prst="rect">
              <a:avLst/>
            </a:prstGeom>
            <a:solidFill>
              <a:srgbClr val="25B1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F39FB24-B5A4-81D3-0EA4-95C71910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3" y="1807445"/>
              <a:ext cx="3243079" cy="3240031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D060800-B7AB-63FD-EA24-369378A4F8DF}"/>
              </a:ext>
            </a:extLst>
          </p:cNvPr>
          <p:cNvSpPr txBox="1"/>
          <p:nvPr/>
        </p:nvSpPr>
        <p:spPr>
          <a:xfrm>
            <a:off x="3499200" y="2387044"/>
            <a:ext cx="7663630" cy="42800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You have now completed Unit 3.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8593BF-4BEE-2086-1B40-EC8859E1E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225" y="236365"/>
            <a:ext cx="2141567" cy="6558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3E103A-B4A6-49A9-9DE5-C38654D1AF97}"/>
              </a:ext>
            </a:extLst>
          </p:cNvPr>
          <p:cNvSpPr txBox="1"/>
          <p:nvPr/>
        </p:nvSpPr>
        <p:spPr>
          <a:xfrm>
            <a:off x="3499200" y="3136511"/>
            <a:ext cx="7528029" cy="76040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In the next unit, we will look at data collection on availability of medicines and commodities.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026527-5944-4451-A236-76B4FFCC751A}"/>
              </a:ext>
            </a:extLst>
          </p:cNvPr>
          <p:cNvSpPr txBox="1"/>
          <p:nvPr/>
        </p:nvSpPr>
        <p:spPr>
          <a:xfrm>
            <a:off x="3499199" y="4218377"/>
            <a:ext cx="7528029" cy="42800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First, try the practice exercises.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1436355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B1B7C6B9-D03A-9C24-1D70-4EFD1EB0386E}"/>
              </a:ext>
            </a:extLst>
          </p:cNvPr>
          <p:cNvGrpSpPr/>
          <p:nvPr/>
        </p:nvGrpSpPr>
        <p:grpSpPr>
          <a:xfrm>
            <a:off x="1" y="1805920"/>
            <a:ext cx="12175670" cy="3243080"/>
            <a:chOff x="1" y="1805920"/>
            <a:chExt cx="12175670" cy="324308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722E496-F0A4-4BBC-8A7E-23EC7AF1D461}"/>
                </a:ext>
              </a:extLst>
            </p:cNvPr>
            <p:cNvSpPr/>
            <p:nvPr/>
          </p:nvSpPr>
          <p:spPr>
            <a:xfrm>
              <a:off x="3225226" y="1805920"/>
              <a:ext cx="8950445" cy="3240000"/>
            </a:xfrm>
            <a:prstGeom prst="rect">
              <a:avLst/>
            </a:prstGeom>
            <a:solidFill>
              <a:srgbClr val="25B1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F39FB24-B5A4-81D3-0EA4-95C71910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3" y="1807445"/>
              <a:ext cx="3243079" cy="3240031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D060800-B7AB-63FD-EA24-369378A4F8DF}"/>
              </a:ext>
            </a:extLst>
          </p:cNvPr>
          <p:cNvSpPr txBox="1"/>
          <p:nvPr/>
        </p:nvSpPr>
        <p:spPr>
          <a:xfrm>
            <a:off x="3499200" y="2677993"/>
            <a:ext cx="7663630" cy="42800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By the end of this unit, you will be able to: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8593BF-4BEE-2086-1B40-EC8859E1E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225" y="236365"/>
            <a:ext cx="2141567" cy="65585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B51BEA6-30C4-BF3A-513C-068EAD4C8451}"/>
              </a:ext>
            </a:extLst>
          </p:cNvPr>
          <p:cNvSpPr txBox="1"/>
          <p:nvPr/>
        </p:nvSpPr>
        <p:spPr>
          <a:xfrm>
            <a:off x="3782477" y="3219831"/>
            <a:ext cx="8278894" cy="76040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assess and record data on equipment availability and functionality at various service sites within a health facility</a:t>
            </a:r>
          </a:p>
        </p:txBody>
      </p:sp>
      <p:pic>
        <p:nvPicPr>
          <p:cNvPr id="3" name="bullet white">
            <a:extLst>
              <a:ext uri="{FF2B5EF4-FFF2-40B4-BE49-F238E27FC236}">
                <a16:creationId xmlns:a16="http://schemas.microsoft.com/office/drawing/2014/main" id="{5144A0A6-322A-4B3E-AD56-6C04AF562D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777" y="3366260"/>
            <a:ext cx="117692" cy="122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06858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963875" cy="611122"/>
            <a:chOff x="-1235" y="-815"/>
            <a:chExt cx="10963875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1022849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Equipment availability and functionality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9A78713-35E2-8A91-B548-0C781394D210}"/>
              </a:ext>
            </a:extLst>
          </p:cNvPr>
          <p:cNvSpPr txBox="1"/>
          <p:nvPr/>
        </p:nvSpPr>
        <p:spPr>
          <a:xfrm>
            <a:off x="4565589" y="2224710"/>
            <a:ext cx="7366767" cy="109280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 any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equipment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considered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essential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for service provision, the questionnaire will have questions regarding its:</a:t>
            </a:r>
          </a:p>
        </p:txBody>
      </p:sp>
      <p:sp>
        <p:nvSpPr>
          <p:cNvPr id="3" name="bulletText1">
            <a:extLst>
              <a:ext uri="{FF2B5EF4-FFF2-40B4-BE49-F238E27FC236}">
                <a16:creationId xmlns:a16="http://schemas.microsoft.com/office/drawing/2014/main" id="{9CEE461E-244B-4FB4-ABA0-FB253183BAF2}"/>
              </a:ext>
            </a:extLst>
          </p:cNvPr>
          <p:cNvSpPr txBox="1"/>
          <p:nvPr/>
        </p:nvSpPr>
        <p:spPr>
          <a:xfrm>
            <a:off x="5730400" y="3689216"/>
            <a:ext cx="602342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availability </a:t>
            </a:r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bulletText2">
            <a:extLst>
              <a:ext uri="{FF2B5EF4-FFF2-40B4-BE49-F238E27FC236}">
                <a16:creationId xmlns:a16="http://schemas.microsoft.com/office/drawing/2014/main" id="{14434452-6F85-06A7-91AB-167FC37EFAB3}"/>
              </a:ext>
            </a:extLst>
          </p:cNvPr>
          <p:cNvSpPr txBox="1"/>
          <p:nvPr/>
        </p:nvSpPr>
        <p:spPr>
          <a:xfrm>
            <a:off x="5730400" y="4463256"/>
            <a:ext cx="6201956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functionality</a:t>
            </a:r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bullet">
            <a:extLst>
              <a:ext uri="{FF2B5EF4-FFF2-40B4-BE49-F238E27FC236}">
                <a16:creationId xmlns:a16="http://schemas.microsoft.com/office/drawing/2014/main" id="{BEE4F761-FB85-FAD8-6E96-AF3B3F79C8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941" y="3847772"/>
            <a:ext cx="117692" cy="122400"/>
          </a:xfrm>
          <a:prstGeom prst="rect">
            <a:avLst/>
          </a:prstGeom>
        </p:spPr>
      </p:pic>
      <p:pic>
        <p:nvPicPr>
          <p:cNvPr id="6" name="bullet2">
            <a:extLst>
              <a:ext uri="{FF2B5EF4-FFF2-40B4-BE49-F238E27FC236}">
                <a16:creationId xmlns:a16="http://schemas.microsoft.com/office/drawing/2014/main" id="{6DA40499-9750-11E6-D8FB-679B7E3D29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370" y="4606857"/>
            <a:ext cx="117692" cy="1224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27B53A6-F0F0-C003-5F51-C571C8A92A11}"/>
              </a:ext>
            </a:extLst>
          </p:cNvPr>
          <p:cNvGrpSpPr/>
          <p:nvPr/>
        </p:nvGrpSpPr>
        <p:grpSpPr>
          <a:xfrm>
            <a:off x="734150" y="1683967"/>
            <a:ext cx="3564576" cy="3564576"/>
            <a:chOff x="734150" y="1683967"/>
            <a:chExt cx="3564576" cy="3564576"/>
          </a:xfrm>
        </p:grpSpPr>
        <p:sp>
          <p:nvSpPr>
            <p:cNvPr id="8" name="circle">
              <a:extLst>
                <a:ext uri="{FF2B5EF4-FFF2-40B4-BE49-F238E27FC236}">
                  <a16:creationId xmlns:a16="http://schemas.microsoft.com/office/drawing/2014/main" id="{F02C1672-5F97-AE30-6285-26BFE0364876}"/>
                </a:ext>
              </a:extLst>
            </p:cNvPr>
            <p:cNvSpPr/>
            <p:nvPr/>
          </p:nvSpPr>
          <p:spPr>
            <a:xfrm>
              <a:off x="734150" y="1683967"/>
              <a:ext cx="3564576" cy="3564576"/>
            </a:xfrm>
            <a:prstGeom prst="ellipse">
              <a:avLst/>
            </a:prstGeom>
            <a:solidFill>
              <a:srgbClr val="CBEB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9D5367E-B9EF-E6D4-2AB5-4E779F5341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3488" y="2323892"/>
              <a:ext cx="1525899" cy="2284725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01546192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963875" cy="611122"/>
            <a:chOff x="-1235" y="-815"/>
            <a:chExt cx="10963875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1022849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Equipment availability and functionality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ABCBF8E-BFEA-5DE3-961B-2FFBA20024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4320"/>
            <a:ext cx="12192000" cy="3869360"/>
          </a:xfrm>
          <a:prstGeom prst="rect">
            <a:avLst/>
          </a:prstGeom>
        </p:spPr>
      </p:pic>
      <p:sp>
        <p:nvSpPr>
          <p:cNvPr id="10" name="mod highlight 01">
            <a:extLst>
              <a:ext uri="{FF2B5EF4-FFF2-40B4-BE49-F238E27FC236}">
                <a16:creationId xmlns:a16="http://schemas.microsoft.com/office/drawing/2014/main" id="{11C58B6A-DFA8-5130-11DE-E6B77613CFCB}"/>
              </a:ext>
            </a:extLst>
          </p:cNvPr>
          <p:cNvSpPr/>
          <p:nvPr/>
        </p:nvSpPr>
        <p:spPr>
          <a:xfrm>
            <a:off x="1184640" y="1490269"/>
            <a:ext cx="838714" cy="1175109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mod highlight 01">
            <a:extLst>
              <a:ext uri="{FF2B5EF4-FFF2-40B4-BE49-F238E27FC236}">
                <a16:creationId xmlns:a16="http://schemas.microsoft.com/office/drawing/2014/main" id="{C8F6B283-1938-253A-0D19-1DAA8F31F631}"/>
              </a:ext>
            </a:extLst>
          </p:cNvPr>
          <p:cNvSpPr/>
          <p:nvPr/>
        </p:nvSpPr>
        <p:spPr>
          <a:xfrm>
            <a:off x="2023353" y="2665379"/>
            <a:ext cx="3593675" cy="66062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mod highlight 01">
            <a:extLst>
              <a:ext uri="{FF2B5EF4-FFF2-40B4-BE49-F238E27FC236}">
                <a16:creationId xmlns:a16="http://schemas.microsoft.com/office/drawing/2014/main" id="{5E53702C-2A8A-6E94-F015-F8F0E86DB9FC}"/>
              </a:ext>
            </a:extLst>
          </p:cNvPr>
          <p:cNvSpPr/>
          <p:nvPr/>
        </p:nvSpPr>
        <p:spPr>
          <a:xfrm>
            <a:off x="2023353" y="3310420"/>
            <a:ext cx="3593675" cy="66062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mod highlight 01">
            <a:extLst>
              <a:ext uri="{FF2B5EF4-FFF2-40B4-BE49-F238E27FC236}">
                <a16:creationId xmlns:a16="http://schemas.microsoft.com/office/drawing/2014/main" id="{EFC9B2D2-DFBE-48C7-05C7-A729C86DA2AA}"/>
              </a:ext>
            </a:extLst>
          </p:cNvPr>
          <p:cNvSpPr/>
          <p:nvPr/>
        </p:nvSpPr>
        <p:spPr>
          <a:xfrm>
            <a:off x="2023352" y="3938962"/>
            <a:ext cx="3593675" cy="66062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mod highlight 01">
            <a:extLst>
              <a:ext uri="{FF2B5EF4-FFF2-40B4-BE49-F238E27FC236}">
                <a16:creationId xmlns:a16="http://schemas.microsoft.com/office/drawing/2014/main" id="{72FECC7E-D8B1-338D-35FD-A08CABA7CE5E}"/>
              </a:ext>
            </a:extLst>
          </p:cNvPr>
          <p:cNvSpPr/>
          <p:nvPr/>
        </p:nvSpPr>
        <p:spPr>
          <a:xfrm>
            <a:off x="2023352" y="4616087"/>
            <a:ext cx="3593675" cy="764092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mod highlight 01">
            <a:extLst>
              <a:ext uri="{FF2B5EF4-FFF2-40B4-BE49-F238E27FC236}">
                <a16:creationId xmlns:a16="http://schemas.microsoft.com/office/drawing/2014/main" id="{2A0308F2-856C-102B-1993-3001631CAC5B}"/>
              </a:ext>
            </a:extLst>
          </p:cNvPr>
          <p:cNvSpPr/>
          <p:nvPr/>
        </p:nvSpPr>
        <p:spPr>
          <a:xfrm>
            <a:off x="5617026" y="1490269"/>
            <a:ext cx="3607656" cy="1175109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mod highlight 01">
            <a:extLst>
              <a:ext uri="{FF2B5EF4-FFF2-40B4-BE49-F238E27FC236}">
                <a16:creationId xmlns:a16="http://schemas.microsoft.com/office/drawing/2014/main" id="{FC89AB89-E2BB-0199-FD04-AAF66B4351E3}"/>
              </a:ext>
            </a:extLst>
          </p:cNvPr>
          <p:cNvSpPr/>
          <p:nvPr/>
        </p:nvSpPr>
        <p:spPr>
          <a:xfrm>
            <a:off x="9224682" y="1473770"/>
            <a:ext cx="2967318" cy="1175109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arrow1 mod">
            <a:extLst>
              <a:ext uri="{FF2B5EF4-FFF2-40B4-BE49-F238E27FC236}">
                <a16:creationId xmlns:a16="http://schemas.microsoft.com/office/drawing/2014/main" id="{ABF0FAD7-DF6B-1583-FEC7-423E1361F28F}"/>
              </a:ext>
            </a:extLst>
          </p:cNvPr>
          <p:cNvSpPr/>
          <p:nvPr/>
        </p:nvSpPr>
        <p:spPr>
          <a:xfrm rot="5400000" flipV="1">
            <a:off x="1321341" y="975078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" name="arrow1 mod">
            <a:extLst>
              <a:ext uri="{FF2B5EF4-FFF2-40B4-BE49-F238E27FC236}">
                <a16:creationId xmlns:a16="http://schemas.microsoft.com/office/drawing/2014/main" id="{27C6D95B-2978-1670-4E96-99C022E8D0B9}"/>
              </a:ext>
            </a:extLst>
          </p:cNvPr>
          <p:cNvSpPr/>
          <p:nvPr/>
        </p:nvSpPr>
        <p:spPr>
          <a:xfrm rot="5400000" flipV="1">
            <a:off x="7138198" y="956808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arrow1 mod">
            <a:extLst>
              <a:ext uri="{FF2B5EF4-FFF2-40B4-BE49-F238E27FC236}">
                <a16:creationId xmlns:a16="http://schemas.microsoft.com/office/drawing/2014/main" id="{F1225876-3334-8FAD-2209-44CC317FB770}"/>
              </a:ext>
            </a:extLst>
          </p:cNvPr>
          <p:cNvSpPr/>
          <p:nvPr/>
        </p:nvSpPr>
        <p:spPr>
          <a:xfrm rot="5400000" flipV="1">
            <a:off x="10425685" y="993602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arrow1 mod">
            <a:extLst>
              <a:ext uri="{FF2B5EF4-FFF2-40B4-BE49-F238E27FC236}">
                <a16:creationId xmlns:a16="http://schemas.microsoft.com/office/drawing/2014/main" id="{73E87BFF-E819-697A-EB1F-88BE5D48F9CF}"/>
              </a:ext>
            </a:extLst>
          </p:cNvPr>
          <p:cNvSpPr/>
          <p:nvPr/>
        </p:nvSpPr>
        <p:spPr>
          <a:xfrm flipV="1">
            <a:off x="1422150" y="2779655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070185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  <p:bldP spid="22" grpId="0" animBg="1"/>
      <p:bldP spid="22" grpId="1" animBg="1"/>
      <p:bldP spid="23" grpId="0" animBg="1"/>
      <p:bldP spid="24" grpId="0" animBg="1"/>
      <p:bldP spid="26" grpId="0" animBg="1"/>
      <p:bldP spid="2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BCBF8E-BFEA-5DE3-961B-2FFBA2002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4320"/>
            <a:ext cx="12192000" cy="3869360"/>
          </a:xfrm>
          <a:prstGeom prst="rect">
            <a:avLst/>
          </a:prstGeom>
        </p:spPr>
      </p:pic>
      <p:sp>
        <p:nvSpPr>
          <p:cNvPr id="12" name="mod highlight 01">
            <a:extLst>
              <a:ext uri="{FF2B5EF4-FFF2-40B4-BE49-F238E27FC236}">
                <a16:creationId xmlns:a16="http://schemas.microsoft.com/office/drawing/2014/main" id="{F63DE498-561C-DA88-4F04-1DADC01D06AE}"/>
              </a:ext>
            </a:extLst>
          </p:cNvPr>
          <p:cNvSpPr/>
          <p:nvPr/>
        </p:nvSpPr>
        <p:spPr>
          <a:xfrm>
            <a:off x="-1" y="2677804"/>
            <a:ext cx="12191999" cy="2665556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963875" cy="611122"/>
            <a:chOff x="-1235" y="-815"/>
            <a:chExt cx="10963875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1022849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Equipment availability and functionality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2" name="mod highlight 01">
            <a:extLst>
              <a:ext uri="{FF2B5EF4-FFF2-40B4-BE49-F238E27FC236}">
                <a16:creationId xmlns:a16="http://schemas.microsoft.com/office/drawing/2014/main" id="{699380F2-0A39-94CD-8E1B-7D84E052DD4B}"/>
              </a:ext>
            </a:extLst>
          </p:cNvPr>
          <p:cNvSpPr/>
          <p:nvPr/>
        </p:nvSpPr>
        <p:spPr>
          <a:xfrm>
            <a:off x="5617026" y="1490270"/>
            <a:ext cx="3634550" cy="40576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rrow1 mod">
            <a:extLst>
              <a:ext uri="{FF2B5EF4-FFF2-40B4-BE49-F238E27FC236}">
                <a16:creationId xmlns:a16="http://schemas.microsoft.com/office/drawing/2014/main" id="{F9DBD734-3218-0812-2B71-DD26039A8A9D}"/>
              </a:ext>
            </a:extLst>
          </p:cNvPr>
          <p:cNvSpPr/>
          <p:nvPr/>
        </p:nvSpPr>
        <p:spPr>
          <a:xfrm rot="5400000" flipV="1">
            <a:off x="7138198" y="956808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mod highlight 01">
            <a:extLst>
              <a:ext uri="{FF2B5EF4-FFF2-40B4-BE49-F238E27FC236}">
                <a16:creationId xmlns:a16="http://schemas.microsoft.com/office/drawing/2014/main" id="{253F0FF5-5D10-B1F7-FA72-F4D76E39D775}"/>
              </a:ext>
            </a:extLst>
          </p:cNvPr>
          <p:cNvSpPr/>
          <p:nvPr/>
        </p:nvSpPr>
        <p:spPr>
          <a:xfrm>
            <a:off x="5617026" y="1896035"/>
            <a:ext cx="1081229" cy="736995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mod highlight 01">
            <a:extLst>
              <a:ext uri="{FF2B5EF4-FFF2-40B4-BE49-F238E27FC236}">
                <a16:creationId xmlns:a16="http://schemas.microsoft.com/office/drawing/2014/main" id="{DAB85E22-1778-3DAC-C161-5781129CCAAD}"/>
              </a:ext>
            </a:extLst>
          </p:cNvPr>
          <p:cNvSpPr/>
          <p:nvPr/>
        </p:nvSpPr>
        <p:spPr>
          <a:xfrm>
            <a:off x="6698255" y="1896035"/>
            <a:ext cx="1259795" cy="757429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mod highlight 01">
            <a:extLst>
              <a:ext uri="{FF2B5EF4-FFF2-40B4-BE49-F238E27FC236}">
                <a16:creationId xmlns:a16="http://schemas.microsoft.com/office/drawing/2014/main" id="{678CEDF2-EE57-7F99-FD8B-11DF720707AE}"/>
              </a:ext>
            </a:extLst>
          </p:cNvPr>
          <p:cNvSpPr/>
          <p:nvPr/>
        </p:nvSpPr>
        <p:spPr>
          <a:xfrm>
            <a:off x="7974915" y="1885819"/>
            <a:ext cx="1259795" cy="757429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1 mod">
            <a:extLst>
              <a:ext uri="{FF2B5EF4-FFF2-40B4-BE49-F238E27FC236}">
                <a16:creationId xmlns:a16="http://schemas.microsoft.com/office/drawing/2014/main" id="{47B4A7A2-7B53-4A48-B55B-07F15BC774CB}"/>
              </a:ext>
            </a:extLst>
          </p:cNvPr>
          <p:cNvSpPr/>
          <p:nvPr/>
        </p:nvSpPr>
        <p:spPr>
          <a:xfrm rot="16200000" flipV="1">
            <a:off x="5912195" y="2720083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arrow1 mod">
            <a:extLst>
              <a:ext uri="{FF2B5EF4-FFF2-40B4-BE49-F238E27FC236}">
                <a16:creationId xmlns:a16="http://schemas.microsoft.com/office/drawing/2014/main" id="{B2BD2BEF-9559-495C-BEC2-80AA41B84AD5}"/>
              </a:ext>
            </a:extLst>
          </p:cNvPr>
          <p:cNvSpPr/>
          <p:nvPr/>
        </p:nvSpPr>
        <p:spPr>
          <a:xfrm rot="16200000" flipV="1">
            <a:off x="7053930" y="2720083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arrow1 mod">
            <a:extLst>
              <a:ext uri="{FF2B5EF4-FFF2-40B4-BE49-F238E27FC236}">
                <a16:creationId xmlns:a16="http://schemas.microsoft.com/office/drawing/2014/main" id="{A90151C5-E539-42FA-9F74-FF72A6EF091D}"/>
              </a:ext>
            </a:extLst>
          </p:cNvPr>
          <p:cNvSpPr/>
          <p:nvPr/>
        </p:nvSpPr>
        <p:spPr>
          <a:xfrm rot="16200000" flipV="1">
            <a:off x="8322156" y="2724040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229051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3" grpId="0" animBg="1"/>
      <p:bldP spid="5" grpId="0" animBg="1"/>
      <p:bldP spid="5" grpId="1" animBg="1"/>
      <p:bldP spid="22" grpId="0" animBg="1"/>
      <p:bldP spid="22" grpId="1" animBg="1"/>
      <p:bldP spid="25" grpId="0" animBg="1"/>
      <p:bldP spid="18" grpId="0" animBg="1"/>
      <p:bldP spid="18" grpId="1" animBg="1"/>
      <p:bldP spid="28" grpId="0" animBg="1"/>
      <p:bldP spid="28" grpId="1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BCBF8E-BFEA-5DE3-961B-2FFBA2002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4320"/>
            <a:ext cx="12192000" cy="3869360"/>
          </a:xfrm>
          <a:prstGeom prst="rect">
            <a:avLst/>
          </a:prstGeom>
        </p:spPr>
      </p:pic>
      <p:sp>
        <p:nvSpPr>
          <p:cNvPr id="12" name="mod highlight 01">
            <a:extLst>
              <a:ext uri="{FF2B5EF4-FFF2-40B4-BE49-F238E27FC236}">
                <a16:creationId xmlns:a16="http://schemas.microsoft.com/office/drawing/2014/main" id="{F63DE498-561C-DA88-4F04-1DADC01D06AE}"/>
              </a:ext>
            </a:extLst>
          </p:cNvPr>
          <p:cNvSpPr/>
          <p:nvPr/>
        </p:nvSpPr>
        <p:spPr>
          <a:xfrm>
            <a:off x="-1" y="2667644"/>
            <a:ext cx="12191999" cy="2665556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963875" cy="611122"/>
            <a:chOff x="-1235" y="-815"/>
            <a:chExt cx="10963875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1022849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Equipment availability and functionality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2" name="mod highlight 01">
            <a:extLst>
              <a:ext uri="{FF2B5EF4-FFF2-40B4-BE49-F238E27FC236}">
                <a16:creationId xmlns:a16="http://schemas.microsoft.com/office/drawing/2014/main" id="{699380F2-0A39-94CD-8E1B-7D84E052DD4B}"/>
              </a:ext>
            </a:extLst>
          </p:cNvPr>
          <p:cNvSpPr/>
          <p:nvPr/>
        </p:nvSpPr>
        <p:spPr>
          <a:xfrm>
            <a:off x="9251575" y="1490270"/>
            <a:ext cx="2940423" cy="40576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rrow1 mod">
            <a:extLst>
              <a:ext uri="{FF2B5EF4-FFF2-40B4-BE49-F238E27FC236}">
                <a16:creationId xmlns:a16="http://schemas.microsoft.com/office/drawing/2014/main" id="{F9DBD734-3218-0812-2B71-DD26039A8A9D}"/>
              </a:ext>
            </a:extLst>
          </p:cNvPr>
          <p:cNvSpPr/>
          <p:nvPr/>
        </p:nvSpPr>
        <p:spPr>
          <a:xfrm rot="5400000" flipV="1">
            <a:off x="10463948" y="987185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mod highlight 01">
            <a:extLst>
              <a:ext uri="{FF2B5EF4-FFF2-40B4-BE49-F238E27FC236}">
                <a16:creationId xmlns:a16="http://schemas.microsoft.com/office/drawing/2014/main" id="{253F0FF5-5D10-B1F7-FA72-F4D76E39D775}"/>
              </a:ext>
            </a:extLst>
          </p:cNvPr>
          <p:cNvSpPr/>
          <p:nvPr/>
        </p:nvSpPr>
        <p:spPr>
          <a:xfrm>
            <a:off x="9267212" y="1896035"/>
            <a:ext cx="1156946" cy="757428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mod highlight 01">
            <a:extLst>
              <a:ext uri="{FF2B5EF4-FFF2-40B4-BE49-F238E27FC236}">
                <a16:creationId xmlns:a16="http://schemas.microsoft.com/office/drawing/2014/main" id="{DAB85E22-1778-3DAC-C161-5781129CCAAD}"/>
              </a:ext>
            </a:extLst>
          </p:cNvPr>
          <p:cNvSpPr/>
          <p:nvPr/>
        </p:nvSpPr>
        <p:spPr>
          <a:xfrm>
            <a:off x="10424159" y="1896034"/>
            <a:ext cx="768170" cy="757429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mod highlight 01">
            <a:extLst>
              <a:ext uri="{FF2B5EF4-FFF2-40B4-BE49-F238E27FC236}">
                <a16:creationId xmlns:a16="http://schemas.microsoft.com/office/drawing/2014/main" id="{678CEDF2-EE57-7F99-FD8B-11DF720707AE}"/>
              </a:ext>
            </a:extLst>
          </p:cNvPr>
          <p:cNvSpPr/>
          <p:nvPr/>
        </p:nvSpPr>
        <p:spPr>
          <a:xfrm>
            <a:off x="11184102" y="1896034"/>
            <a:ext cx="1023533" cy="757429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1 mod">
            <a:extLst>
              <a:ext uri="{FF2B5EF4-FFF2-40B4-BE49-F238E27FC236}">
                <a16:creationId xmlns:a16="http://schemas.microsoft.com/office/drawing/2014/main" id="{B95C6C55-0792-4E32-B612-3149C2057885}"/>
              </a:ext>
            </a:extLst>
          </p:cNvPr>
          <p:cNvSpPr/>
          <p:nvPr/>
        </p:nvSpPr>
        <p:spPr>
          <a:xfrm rot="16200000" flipV="1">
            <a:off x="9600275" y="2720083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" name="arrow1 mod">
            <a:extLst>
              <a:ext uri="{FF2B5EF4-FFF2-40B4-BE49-F238E27FC236}">
                <a16:creationId xmlns:a16="http://schemas.microsoft.com/office/drawing/2014/main" id="{E629DC04-F5EF-48D7-8ED2-0AB1D762677E}"/>
              </a:ext>
            </a:extLst>
          </p:cNvPr>
          <p:cNvSpPr/>
          <p:nvPr/>
        </p:nvSpPr>
        <p:spPr>
          <a:xfrm rot="16200000" flipV="1">
            <a:off x="10538810" y="2720083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arrow1 mod">
            <a:extLst>
              <a:ext uri="{FF2B5EF4-FFF2-40B4-BE49-F238E27FC236}">
                <a16:creationId xmlns:a16="http://schemas.microsoft.com/office/drawing/2014/main" id="{C0DC7F7C-787E-409C-813C-C8A11835965D}"/>
              </a:ext>
            </a:extLst>
          </p:cNvPr>
          <p:cNvSpPr/>
          <p:nvPr/>
        </p:nvSpPr>
        <p:spPr>
          <a:xfrm rot="16200000" flipV="1">
            <a:off x="11390476" y="2724040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5414523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3" grpId="0" animBg="1"/>
      <p:bldP spid="5" grpId="0" animBg="1"/>
      <p:bldP spid="5" grpId="1" animBg="1"/>
      <p:bldP spid="22" grpId="0" animBg="1"/>
      <p:bldP spid="22" grpId="1" animBg="1"/>
      <p:bldP spid="25" grpId="0" animBg="1"/>
      <p:bldP spid="18" grpId="0" animBg="1"/>
      <p:bldP spid="18" grpId="1" animBg="1"/>
      <p:bldP spid="28" grpId="0" animBg="1"/>
      <p:bldP spid="28" grpId="1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BCBF8E-BFEA-5DE3-961B-2FFBA2002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510907"/>
            <a:ext cx="12192000" cy="1836186"/>
          </a:xfrm>
          <a:prstGeom prst="rect">
            <a:avLst/>
          </a:prstGeom>
        </p:spPr>
      </p:pic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963875" cy="611122"/>
            <a:chOff x="-1235" y="-815"/>
            <a:chExt cx="10963875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1022849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Equipment availability and functionality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2" name="mod highlight 01">
            <a:extLst>
              <a:ext uri="{FF2B5EF4-FFF2-40B4-BE49-F238E27FC236}">
                <a16:creationId xmlns:a16="http://schemas.microsoft.com/office/drawing/2014/main" id="{699380F2-0A39-94CD-8E1B-7D84E052DD4B}"/>
              </a:ext>
            </a:extLst>
          </p:cNvPr>
          <p:cNvSpPr/>
          <p:nvPr/>
        </p:nvSpPr>
        <p:spPr>
          <a:xfrm>
            <a:off x="5617026" y="2510907"/>
            <a:ext cx="3634550" cy="183618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arrow1 mod">
            <a:extLst>
              <a:ext uri="{FF2B5EF4-FFF2-40B4-BE49-F238E27FC236}">
                <a16:creationId xmlns:a16="http://schemas.microsoft.com/office/drawing/2014/main" id="{F9DBD734-3218-0812-2B71-DD26039A8A9D}"/>
              </a:ext>
            </a:extLst>
          </p:cNvPr>
          <p:cNvSpPr/>
          <p:nvPr/>
        </p:nvSpPr>
        <p:spPr>
          <a:xfrm rot="5400000" flipV="1">
            <a:off x="7151645" y="1987435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mod highlight 01">
            <a:extLst>
              <a:ext uri="{FF2B5EF4-FFF2-40B4-BE49-F238E27FC236}">
                <a16:creationId xmlns:a16="http://schemas.microsoft.com/office/drawing/2014/main" id="{7DDEC2D0-05EA-3574-8DC2-99690E4FFCDB}"/>
              </a:ext>
            </a:extLst>
          </p:cNvPr>
          <p:cNvSpPr/>
          <p:nvPr/>
        </p:nvSpPr>
        <p:spPr>
          <a:xfrm>
            <a:off x="5617026" y="2486127"/>
            <a:ext cx="3634550" cy="40576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mod highlight 01">
            <a:extLst>
              <a:ext uri="{FF2B5EF4-FFF2-40B4-BE49-F238E27FC236}">
                <a16:creationId xmlns:a16="http://schemas.microsoft.com/office/drawing/2014/main" id="{28643074-10C7-D69A-6F75-288D7337BAAC}"/>
              </a:ext>
            </a:extLst>
          </p:cNvPr>
          <p:cNvSpPr/>
          <p:nvPr/>
        </p:nvSpPr>
        <p:spPr>
          <a:xfrm>
            <a:off x="9251575" y="2486127"/>
            <a:ext cx="2940423" cy="40576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63AF86-365F-8832-4623-88026613B3DB}"/>
              </a:ext>
            </a:extLst>
          </p:cNvPr>
          <p:cNvCxnSpPr>
            <a:cxnSpLocks/>
            <a:stCxn id="15" idx="7"/>
          </p:cNvCxnSpPr>
          <p:nvPr/>
        </p:nvCxnSpPr>
        <p:spPr>
          <a:xfrm flipV="1">
            <a:off x="6419501" y="2696312"/>
            <a:ext cx="3570319" cy="11189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rrow1 mod">
            <a:extLst>
              <a:ext uri="{FF2B5EF4-FFF2-40B4-BE49-F238E27FC236}">
                <a16:creationId xmlns:a16="http://schemas.microsoft.com/office/drawing/2014/main" id="{3E36C27A-4D85-7A9C-F5CE-1A076ADE436C}"/>
              </a:ext>
            </a:extLst>
          </p:cNvPr>
          <p:cNvSpPr/>
          <p:nvPr/>
        </p:nvSpPr>
        <p:spPr>
          <a:xfrm rot="5400000" flipV="1">
            <a:off x="10442798" y="1987434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green01">
            <a:extLst>
              <a:ext uri="{FF2B5EF4-FFF2-40B4-BE49-F238E27FC236}">
                <a16:creationId xmlns:a16="http://schemas.microsoft.com/office/drawing/2014/main" id="{11AF44AB-AF3F-0001-7951-6CDCDB7A98DD}"/>
              </a:ext>
            </a:extLst>
          </p:cNvPr>
          <p:cNvSpPr/>
          <p:nvPr/>
        </p:nvSpPr>
        <p:spPr>
          <a:xfrm>
            <a:off x="5638500" y="3724046"/>
            <a:ext cx="915000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87298E1-52BA-38CE-0774-AC666BD16AD8}"/>
              </a:ext>
            </a:extLst>
          </p:cNvPr>
          <p:cNvCxnSpPr>
            <a:cxnSpLocks/>
            <a:stCxn id="28" idx="7"/>
          </p:cNvCxnSpPr>
          <p:nvPr/>
        </p:nvCxnSpPr>
        <p:spPr>
          <a:xfrm flipV="1">
            <a:off x="7658002" y="2696312"/>
            <a:ext cx="2331818" cy="11189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green01">
            <a:extLst>
              <a:ext uri="{FF2B5EF4-FFF2-40B4-BE49-F238E27FC236}">
                <a16:creationId xmlns:a16="http://schemas.microsoft.com/office/drawing/2014/main" id="{251B5D6D-8638-C42A-91E9-5280660DCD8B}"/>
              </a:ext>
            </a:extLst>
          </p:cNvPr>
          <p:cNvSpPr/>
          <p:nvPr/>
        </p:nvSpPr>
        <p:spPr>
          <a:xfrm>
            <a:off x="6877001" y="3724046"/>
            <a:ext cx="915000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itle 2 reported">
            <a:extLst>
              <a:ext uri="{FF2B5EF4-FFF2-40B4-BE49-F238E27FC236}">
                <a16:creationId xmlns:a16="http://schemas.microsoft.com/office/drawing/2014/main" id="{BDDDC919-033F-4E97-8E90-6353E49203DB}"/>
              </a:ext>
            </a:extLst>
          </p:cNvPr>
          <p:cNvSpPr txBox="1"/>
          <p:nvPr/>
        </p:nvSpPr>
        <p:spPr>
          <a:xfrm>
            <a:off x="885600" y="911869"/>
            <a:ext cx="10273374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rgbClr val="31B09C"/>
                </a:solidFill>
              </a:rPr>
              <a:t>“1” for “OBSERVED” or “2” for “REPORTED, NOT SEEN”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352327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8" grpId="0" animBg="1"/>
      <p:bldP spid="10" grpId="0" animBg="1"/>
      <p:bldP spid="14" grpId="0" animBg="1"/>
      <p:bldP spid="14" grpId="1" animBg="1"/>
      <p:bldP spid="15" grpId="0" animBg="1"/>
      <p:bldP spid="28" grpId="0" animBg="1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BCBF8E-BFEA-5DE3-961B-2FFBA2002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510907"/>
            <a:ext cx="12192000" cy="1836186"/>
          </a:xfrm>
          <a:prstGeom prst="rect">
            <a:avLst/>
          </a:prstGeom>
        </p:spPr>
      </p:pic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963875" cy="611122"/>
            <a:chOff x="-1235" y="-815"/>
            <a:chExt cx="10963875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1022849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Equipment availability and functionality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4" name="mod highlight 01">
            <a:extLst>
              <a:ext uri="{FF2B5EF4-FFF2-40B4-BE49-F238E27FC236}">
                <a16:creationId xmlns:a16="http://schemas.microsoft.com/office/drawing/2014/main" id="{23E0B116-4815-864A-7E74-2EFECC78DD1D}"/>
              </a:ext>
            </a:extLst>
          </p:cNvPr>
          <p:cNvSpPr/>
          <p:nvPr/>
        </p:nvSpPr>
        <p:spPr>
          <a:xfrm>
            <a:off x="7963485" y="2914519"/>
            <a:ext cx="1259795" cy="757429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green01">
            <a:extLst>
              <a:ext uri="{FF2B5EF4-FFF2-40B4-BE49-F238E27FC236}">
                <a16:creationId xmlns:a16="http://schemas.microsoft.com/office/drawing/2014/main" id="{443E8DF9-8C54-CBBD-6404-E0E5AA356CBF}"/>
              </a:ext>
            </a:extLst>
          </p:cNvPr>
          <p:cNvSpPr/>
          <p:nvPr/>
        </p:nvSpPr>
        <p:spPr>
          <a:xfrm>
            <a:off x="8135882" y="3724046"/>
            <a:ext cx="915000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BF475B-AF3F-2F1C-E324-8FF2B1EA72E2}"/>
              </a:ext>
            </a:extLst>
          </p:cNvPr>
          <p:cNvSpPr txBox="1"/>
          <p:nvPr/>
        </p:nvSpPr>
        <p:spPr>
          <a:xfrm>
            <a:off x="689568" y="5074920"/>
            <a:ext cx="11068991" cy="1253690"/>
          </a:xfrm>
          <a:prstGeom prst="rect">
            <a:avLst/>
          </a:prstGeom>
          <a:solidFill>
            <a:srgbClr val="31B09C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/>
              <a:t>Verify that the staff is not reporting “NOT AVAILABLE” when the item is present but “non-functioning”.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4A3263-1D47-D1DD-1304-EDB1531F56BA}"/>
              </a:ext>
            </a:extLst>
          </p:cNvPr>
          <p:cNvSpPr/>
          <p:nvPr/>
        </p:nvSpPr>
        <p:spPr>
          <a:xfrm>
            <a:off x="609313" y="5074920"/>
            <a:ext cx="80255" cy="1253690"/>
          </a:xfrm>
          <a:prstGeom prst="rect">
            <a:avLst/>
          </a:prstGeom>
          <a:solidFill>
            <a:srgbClr val="1B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itle 2 reported">
            <a:extLst>
              <a:ext uri="{FF2B5EF4-FFF2-40B4-BE49-F238E27FC236}">
                <a16:creationId xmlns:a16="http://schemas.microsoft.com/office/drawing/2014/main" id="{9CB0324B-0AB3-4235-B4E8-E0647D890A79}"/>
              </a:ext>
            </a:extLst>
          </p:cNvPr>
          <p:cNvSpPr txBox="1"/>
          <p:nvPr/>
        </p:nvSpPr>
        <p:spPr>
          <a:xfrm>
            <a:off x="885600" y="911869"/>
            <a:ext cx="10273374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rgbClr val="31B09C"/>
                </a:solidFill>
              </a:rPr>
              <a:t>“3” for “NOT AVAILABLE”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700520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12" grpId="0" animBg="1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ABCBF8E-BFEA-5DE3-961B-2FFBA2002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510907"/>
            <a:ext cx="12192000" cy="1836186"/>
          </a:xfrm>
          <a:prstGeom prst="rect">
            <a:avLst/>
          </a:prstGeom>
        </p:spPr>
      </p:pic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963875" cy="611122"/>
            <a:chOff x="-1235" y="-815"/>
            <a:chExt cx="10963875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50" y="21482"/>
              <a:ext cx="1022849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Equipment availability and functionality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8" name="mod highlight 01">
            <a:extLst>
              <a:ext uri="{FF2B5EF4-FFF2-40B4-BE49-F238E27FC236}">
                <a16:creationId xmlns:a16="http://schemas.microsoft.com/office/drawing/2014/main" id="{8F6E832D-C316-B63B-8AB8-D0E7481925C2}"/>
              </a:ext>
            </a:extLst>
          </p:cNvPr>
          <p:cNvSpPr/>
          <p:nvPr/>
        </p:nvSpPr>
        <p:spPr>
          <a:xfrm>
            <a:off x="9251575" y="2486127"/>
            <a:ext cx="2940423" cy="40576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mod highlight 01">
            <a:extLst>
              <a:ext uri="{FF2B5EF4-FFF2-40B4-BE49-F238E27FC236}">
                <a16:creationId xmlns:a16="http://schemas.microsoft.com/office/drawing/2014/main" id="{7F75DB54-5ED0-A8EB-A70A-5F0BF18E236A}"/>
              </a:ext>
            </a:extLst>
          </p:cNvPr>
          <p:cNvSpPr/>
          <p:nvPr/>
        </p:nvSpPr>
        <p:spPr>
          <a:xfrm>
            <a:off x="5633891" y="2902109"/>
            <a:ext cx="1081229" cy="783844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mod highlight 01">
            <a:extLst>
              <a:ext uri="{FF2B5EF4-FFF2-40B4-BE49-F238E27FC236}">
                <a16:creationId xmlns:a16="http://schemas.microsoft.com/office/drawing/2014/main" id="{1AEA2A7E-7DB1-3732-B9B2-19687B8F13FA}"/>
              </a:ext>
            </a:extLst>
          </p:cNvPr>
          <p:cNvSpPr/>
          <p:nvPr/>
        </p:nvSpPr>
        <p:spPr>
          <a:xfrm>
            <a:off x="6715120" y="2902109"/>
            <a:ext cx="1259795" cy="776316"/>
          </a:xfrm>
          <a:prstGeom prst="rect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14CBE3B-DF6F-33D1-4E1E-A522FB4CF35B}"/>
              </a:ext>
            </a:extLst>
          </p:cNvPr>
          <p:cNvCxnSpPr>
            <a:cxnSpLocks/>
            <a:stCxn id="18" idx="7"/>
          </p:cNvCxnSpPr>
          <p:nvPr/>
        </p:nvCxnSpPr>
        <p:spPr>
          <a:xfrm flipV="1">
            <a:off x="6419501" y="2696312"/>
            <a:ext cx="3570319" cy="11189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een01">
            <a:extLst>
              <a:ext uri="{FF2B5EF4-FFF2-40B4-BE49-F238E27FC236}">
                <a16:creationId xmlns:a16="http://schemas.microsoft.com/office/drawing/2014/main" id="{B880204B-1B40-1BDE-A775-BDB19CFC9F9C}"/>
              </a:ext>
            </a:extLst>
          </p:cNvPr>
          <p:cNvSpPr/>
          <p:nvPr/>
        </p:nvSpPr>
        <p:spPr>
          <a:xfrm>
            <a:off x="5638500" y="3724046"/>
            <a:ext cx="915000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BD33509-0909-59D0-D629-2F6B6BEB758E}"/>
              </a:ext>
            </a:extLst>
          </p:cNvPr>
          <p:cNvCxnSpPr>
            <a:cxnSpLocks/>
            <a:stCxn id="23" idx="7"/>
          </p:cNvCxnSpPr>
          <p:nvPr/>
        </p:nvCxnSpPr>
        <p:spPr>
          <a:xfrm flipV="1">
            <a:off x="7658002" y="2696312"/>
            <a:ext cx="2331818" cy="11189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reen01">
            <a:extLst>
              <a:ext uri="{FF2B5EF4-FFF2-40B4-BE49-F238E27FC236}">
                <a16:creationId xmlns:a16="http://schemas.microsoft.com/office/drawing/2014/main" id="{09FE4811-A366-2AB0-C6C9-EFEBDBE874A9}"/>
              </a:ext>
            </a:extLst>
          </p:cNvPr>
          <p:cNvSpPr/>
          <p:nvPr/>
        </p:nvSpPr>
        <p:spPr>
          <a:xfrm>
            <a:off x="6877001" y="3724046"/>
            <a:ext cx="915000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green01">
            <a:extLst>
              <a:ext uri="{FF2B5EF4-FFF2-40B4-BE49-F238E27FC236}">
                <a16:creationId xmlns:a16="http://schemas.microsoft.com/office/drawing/2014/main" id="{05460314-A041-E718-8F9A-F823B324F20A}"/>
              </a:ext>
            </a:extLst>
          </p:cNvPr>
          <p:cNvSpPr/>
          <p:nvPr/>
        </p:nvSpPr>
        <p:spPr>
          <a:xfrm>
            <a:off x="9251575" y="3727862"/>
            <a:ext cx="1172585" cy="623047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0F9A9C-FAFA-0D17-E64E-B75B444C961A}"/>
              </a:ext>
            </a:extLst>
          </p:cNvPr>
          <p:cNvSpPr txBox="1"/>
          <p:nvPr/>
        </p:nvSpPr>
        <p:spPr>
          <a:xfrm>
            <a:off x="689568" y="5054394"/>
            <a:ext cx="11068991" cy="613816"/>
          </a:xfrm>
          <a:prstGeom prst="rect">
            <a:avLst/>
          </a:prstGeom>
          <a:solidFill>
            <a:srgbClr val="31B09C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/>
              <a:t>Reported functionality is enough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84EF9A-978D-C2D5-8598-0A630CE4E67F}"/>
              </a:ext>
            </a:extLst>
          </p:cNvPr>
          <p:cNvSpPr/>
          <p:nvPr/>
        </p:nvSpPr>
        <p:spPr>
          <a:xfrm>
            <a:off x="609313" y="5054394"/>
            <a:ext cx="80255" cy="613816"/>
          </a:xfrm>
          <a:prstGeom prst="rect">
            <a:avLst/>
          </a:prstGeom>
          <a:solidFill>
            <a:srgbClr val="1B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itle 2 reported">
            <a:extLst>
              <a:ext uri="{FF2B5EF4-FFF2-40B4-BE49-F238E27FC236}">
                <a16:creationId xmlns:a16="http://schemas.microsoft.com/office/drawing/2014/main" id="{E523E886-D5D1-4661-B8B9-48A4EAFBC376}"/>
              </a:ext>
            </a:extLst>
          </p:cNvPr>
          <p:cNvSpPr txBox="1"/>
          <p:nvPr/>
        </p:nvSpPr>
        <p:spPr>
          <a:xfrm>
            <a:off x="885600" y="911869"/>
            <a:ext cx="10273374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rgbClr val="31B09C"/>
                </a:solidFill>
              </a:rPr>
              <a:t>“1” for “YES” </a:t>
            </a:r>
          </a:p>
        </p:txBody>
      </p:sp>
      <p:sp>
        <p:nvSpPr>
          <p:cNvPr id="2" name="arrow1 mod">
            <a:extLst>
              <a:ext uri="{FF2B5EF4-FFF2-40B4-BE49-F238E27FC236}">
                <a16:creationId xmlns:a16="http://schemas.microsoft.com/office/drawing/2014/main" id="{4D136272-452E-F238-6023-B32714341FBA}"/>
              </a:ext>
            </a:extLst>
          </p:cNvPr>
          <p:cNvSpPr/>
          <p:nvPr/>
        </p:nvSpPr>
        <p:spPr>
          <a:xfrm rot="5400000" flipV="1">
            <a:off x="10442798" y="1987434"/>
            <a:ext cx="565311" cy="432073"/>
          </a:xfrm>
          <a:prstGeom prst="rightArrow">
            <a:avLst/>
          </a:prstGeom>
          <a:solidFill>
            <a:srgbClr val="557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005661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 animBg="1"/>
      <p:bldP spid="15" grpId="0" animBg="1"/>
      <p:bldP spid="18" grpId="0" animBg="1"/>
      <p:bldP spid="23" grpId="0" animBg="1"/>
      <p:bldP spid="24" grpId="0" animBg="1"/>
      <p:bldP spid="28" grpId="0" animBg="1"/>
      <p:bldP spid="29" grpId="0" animBg="1"/>
      <p:bldP spid="26" grpId="0"/>
      <p:bldP spid="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16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Atkinson Hyperlegible"/>
        <a:ea typeface=""/>
        <a:cs typeface=""/>
      </a:majorFont>
      <a:minorFont>
        <a:latin typeface="Atkinson Hyperlegib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15493</TotalTime>
  <Words>799</Words>
  <Application>Microsoft Office PowerPoint</Application>
  <PresentationFormat>Widescreen</PresentationFormat>
  <Paragraphs>91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Arial</vt:lpstr>
      <vt:lpstr>Atkinson Hyperlegible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HHFA_dc_tot_module5_unit3_en</dc:title>
  <dc:creator>WHO</dc:creator>
  <cp:lastModifiedBy>G Johnson</cp:lastModifiedBy>
  <cp:revision>266</cp:revision>
  <dcterms:created xsi:type="dcterms:W3CDTF">2022-07-29T14:12:36Z</dcterms:created>
  <dcterms:modified xsi:type="dcterms:W3CDTF">2023-01-19T11:51:02Z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49A61451-EF37-459D-B250-D6265FEC33DA</vt:lpwstr>
  </property>
  <property fmtid="{D5CDD505-2E9C-101B-9397-08002B2CF9AE}" pid="3" name="ArticulatePath">
    <vt:lpwstr>skin-v0.2</vt:lpwstr>
  </property>
</Properties>
</file>